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1" r:id="rId24"/>
    <p:sldId id="282" r:id="rId25"/>
    <p:sldId id="284" r:id="rId26"/>
    <p:sldId id="285" r:id="rId27"/>
    <p:sldId id="286" r:id="rId28"/>
    <p:sldId id="287" r:id="rId29"/>
  </p:sldIdLst>
  <p:sldSz cx="10688638" cy="7562850"/>
  <p:notesSz cx="6858000" cy="9144000"/>
  <p:defaultTextStyle>
    <a:defPPr>
      <a:defRPr lang="de-D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30" d="100"/>
          <a:sy n="130" d="100"/>
        </p:scale>
        <p:origin x="-1096" y="-176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149F-5B41-7F4E-BEF3-8B78F059BD32}" type="datetimeFigureOut">
              <a:rPr lang="de-DE" smtClean="0"/>
              <a:pPr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4BB1-C553-4D45-A6C9-D54A070F90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25649" y="509562"/>
            <a:ext cx="4191000" cy="202335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>
              <a:lnSpc>
                <a:spcPts val="1980"/>
              </a:lnSpc>
            </a:pPr>
            <a:r>
              <a:rPr lang="de-DE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Was droht Nordrhein-Westfalen und </a:t>
            </a:r>
          </a:p>
          <a:p>
            <a:pPr>
              <a:lnSpc>
                <a:spcPts val="1980"/>
              </a:lnSpc>
            </a:pPr>
            <a:r>
              <a:rPr lang="de-DE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seinen Kommunen durch die </a:t>
            </a:r>
          </a:p>
          <a:p>
            <a:pPr>
              <a:lnSpc>
                <a:spcPts val="1980"/>
              </a:lnSpc>
            </a:pPr>
            <a:r>
              <a:rPr lang="de-DE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transatlantischen Handelsabkommen?</a:t>
            </a:r>
          </a:p>
          <a:p>
            <a:pPr>
              <a:lnSpc>
                <a:spcPts val="1460"/>
              </a:lnSpc>
            </a:pPr>
            <a:endParaRPr lang="de-DE" sz="1550" b="1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460"/>
              </a:lnSpc>
            </a:pPr>
            <a:r>
              <a:rPr lang="de-DE" sz="1550" b="1" baseline="30000" dirty="0" smtClean="0">
                <a:latin typeface="Arial"/>
                <a:cs typeface="Arial"/>
              </a:rPr>
              <a:t>Herausgeber: Delegation DIE LINKE. im Europaparlament </a:t>
            </a:r>
          </a:p>
          <a:p>
            <a:pPr>
              <a:lnSpc>
                <a:spcPts val="1460"/>
              </a:lnSpc>
            </a:pPr>
            <a:r>
              <a:rPr lang="de-DE" sz="1550" b="1" baseline="30000" dirty="0" smtClean="0">
                <a:latin typeface="Arial"/>
                <a:cs typeface="Arial"/>
              </a:rPr>
              <a:t>in der Konföderalen Fraktion der Vereinten Europäischen </a:t>
            </a:r>
          </a:p>
          <a:p>
            <a:pPr>
              <a:lnSpc>
                <a:spcPts val="1460"/>
              </a:lnSpc>
            </a:pPr>
            <a:r>
              <a:rPr lang="de-DE" sz="1550" b="1" baseline="30000" dirty="0" smtClean="0">
                <a:latin typeface="Arial"/>
                <a:cs typeface="Arial"/>
              </a:rPr>
              <a:t>Linken / Nordisch Grünen Linken (GUE/NGL)</a:t>
            </a:r>
          </a:p>
          <a:p>
            <a:pPr>
              <a:lnSpc>
                <a:spcPts val="1460"/>
              </a:lnSpc>
            </a:pPr>
            <a:endParaRPr lang="de-DE" sz="1550" b="1" baseline="30000" dirty="0" smtClean="0">
              <a:latin typeface="Arial"/>
              <a:cs typeface="Arial"/>
            </a:endParaRPr>
          </a:p>
          <a:p>
            <a:pPr>
              <a:lnSpc>
                <a:spcPts val="1460"/>
              </a:lnSpc>
            </a:pPr>
            <a:r>
              <a:rPr lang="de-DE" sz="1550" b="1" baseline="30000" dirty="0" smtClean="0">
                <a:latin typeface="Arial"/>
                <a:cs typeface="Arial"/>
              </a:rPr>
              <a:t>Autor: Thomas Fritz, Oktober 2016</a:t>
            </a:r>
            <a:endParaRPr lang="de-DE" sz="1550" b="1" baseline="30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hieds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29"/>
            <a:ext cx="10688636" cy="7556391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4" name="Textfeld 3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10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Vorläufige Anwendung: Aushöhlung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der Demokratie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Vorläufige Anwendung: Aushöhlung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der Demokratie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7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11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77119" y="2409825"/>
            <a:ext cx="9601200" cy="347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EU-Handelsverträge werden i.d.R. vorläufig angewandt, d.h.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i="1" dirty="0" smtClean="0">
                <a:solidFill>
                  <a:srgbClr val="FF0000"/>
                </a:solidFill>
                <a:latin typeface="Arial"/>
                <a:cs typeface="Arial"/>
              </a:rPr>
              <a:t>schon vor Abschluss der nationalen Ratifizierung.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Die Folge: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Entscheidungen Nordrhein-Westfalens können zu CETA-Streitfällen führen,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bevor das Land über den Vertrag abstimmen durfte.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Handelsverträge mit vorläufiger Anwendung: </a:t>
            </a:r>
            <a:endParaRPr lang="de-DE" sz="1800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EU-Handelsabkommen mit Kolumbien/Peru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EU-Assoziationsabkommen mit der Ukraine</a:t>
            </a: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Handelsverträge wie TTIP führen zu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Handelsumlenkung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12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77119" y="2409825"/>
            <a:ext cx="960120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Mehrere Studien zeigen: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Deutschlands Handel mit den USA könnte zunehmen, mit allen anderen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Ländern (vor allem EU) aber schrumpfen.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Risiko für NRW: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65% der NRW-Exporte gehen in die EU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Nur 6,6% in die USA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Fraglich, ob die Zunahme des transatlantischen Handels die Schrumpfung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des Intra-EU-Handels ausgleicht.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Studie der Tufts-Universität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Durch TTIP-Handelsumlenkung könnte EU langfristig 583.000 Jobs verlieren, </a:t>
            </a:r>
            <a:br>
              <a:rPr lang="de-DE" sz="1800" dirty="0" smtClean="0"/>
            </a:br>
            <a:r>
              <a:rPr lang="de-DE" sz="1800" dirty="0" smtClean="0"/>
              <a:t>Deutschland 134.000</a:t>
            </a:r>
            <a:endParaRPr lang="de-DE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Schuldenfa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Sparzwang: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Schulden und Cross-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Border-Leasing (CBL)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13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Sparzwang: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Schulden und Cross-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Border-Leasing (CBL)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14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77119" y="2409825"/>
            <a:ext cx="9601200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Verluste vieler NRW-Kommunen mit spekulativen </a:t>
            </a:r>
            <a:b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Finanzgeschäften </a:t>
            </a:r>
            <a:r>
              <a:rPr lang="de-DE" sz="1800" b="1" dirty="0" smtClean="0">
                <a:solidFill>
                  <a:srgbClr val="FF0000"/>
                </a:solidFill>
              </a:rPr>
              <a:t>(Fremdwährungsgeschäfte, Zinsswaps).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Folge: </a:t>
            </a:r>
            <a:r>
              <a:rPr lang="de-DE" sz="1800" dirty="0" smtClean="0">
                <a:latin typeface="Arial"/>
                <a:cs typeface="Arial"/>
              </a:rPr>
              <a:t>Rechtsstreitigkeiten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CETA und TTIP schützen solche Geschäfte.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Sind an ihnen US-Finanzunternehmen beteiligt, können sie künftig vor den Investitionstribunalen klagen.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Ähnliches Risiko für </a:t>
            </a: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für Landes- und Städteanleihen NRWs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CBL: „Financial Leasing“ explizit in CETA/TIPP geschützt.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Risiko: </a:t>
            </a:r>
            <a:r>
              <a:rPr lang="de-DE" sz="1800" dirty="0" smtClean="0">
                <a:latin typeface="Arial"/>
                <a:cs typeface="Arial"/>
              </a:rPr>
              <a:t>Kommunen müssen den Wert ihrer zurückgeleasten Infrastrukturen </a:t>
            </a:r>
            <a:br>
              <a:rPr lang="de-DE" sz="1800" dirty="0" smtClean="0">
                <a:latin typeface="Arial"/>
                <a:cs typeface="Arial"/>
              </a:rPr>
            </a:br>
            <a:r>
              <a:rPr lang="de-DE" sz="1800" dirty="0" smtClean="0">
                <a:latin typeface="Arial"/>
                <a:cs typeface="Arial"/>
              </a:rPr>
              <a:t>erhalten. Andernfalls drohen Klagen.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Vergaberecht: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Transatlantische Zwangsausschreibung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15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77119" y="2409825"/>
            <a:ext cx="9601200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CETA: Schwellen für transatlantische Ausschreibungen: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Land, Kommunen, öffentliche Einrichtungen: 250.000 Euro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Schwelle für netzgebundene Versorger: 500.000 Euro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Schwelle für Bauaufträge: 6,3 Millionen Euro </a:t>
            </a:r>
            <a:endParaRPr lang="de-DE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TTIP: gefährliche Forderungen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EU will Public Private Partnerships (PPP) aufnehmen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US-Forderung: Schwellenwerte absenken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US-Forderung: Alle Ausschreibungen auf Englisch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Risiken: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Ausschreibungszwang: Outsourcing und Privatisierung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Fixierung der Schwellenwerte: Erhöhung fast unmöglich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Kopplung an Umwelt- und Sozialstandards gefährdet</a:t>
            </a:r>
            <a:endParaRPr lang="de-DE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NRW: Tariftreue- und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Vergabegesetz nicht geschützt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16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77119" y="2409825"/>
            <a:ext cx="9601200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Bieter müssen vergabespezifischen Mindestlohn zahlen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Leiharbeiter gleichen Lohn wie Festangestellte erhalten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Beachtung von Umweltschutz, Energieeffizienz, etc.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Betreiberwechsel im ÖPNV: Neuen Betreibern kann Personalübernahme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  zu gleichen Bedingungen vorgeschrieben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NRW: Tariftreue- und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Vergabegesetz nicht geschützt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17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77119" y="2409825"/>
            <a:ext cx="9601200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Beispiel: National Express und Rhein-Ruhr-Verbund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Verkehrsverbund erlaubte bei Ausschreibung des RE 7 und der RB 48 </a:t>
            </a:r>
            <a:br>
              <a:rPr lang="de-DE" sz="1800" dirty="0" smtClean="0"/>
            </a:br>
            <a:r>
              <a:rPr lang="de-DE" sz="1800" dirty="0" smtClean="0"/>
              <a:t>  die Auslagerung von Zugbegleitern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Arbeiten nun zu schlechterem Tarif bei Subunternehmen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Würde die Verschlechterung bei künftigen Vergaben verboten,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  wäre das ein Verstoß gegen CETA und ggfs. TTIP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Grund: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CETA-Vergabekapitel enthält keine Sozialklausel </a:t>
            </a:r>
            <a:endParaRPr lang="de-DE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Gesundhe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1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Systembruch: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Gesundheit als Ware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18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Systembruch: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Gesundheit als Ware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19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7119" y="2105025"/>
            <a:ext cx="96012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US-Investitionen in Kliniken, Pflegeheime und Hifsdienste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In NRW: Helios, Curanum (Korian), Orpea, Home Instead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Potenzielle Konflikte mit CETA/TTIP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Ausschluss privater Kliniken aus NRW-Krankenhausplan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Nichtzulassung von Pflegediensten durch Pflegekassen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Vorgaben zur Bettenzahl oder Qualifikation des Personals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Mindest-Personalbemessung in Kliniken und Pflege</a:t>
            </a:r>
          </a:p>
          <a:p>
            <a:pPr>
              <a:lnSpc>
                <a:spcPts val="2360"/>
              </a:lnSpc>
              <a:buFontTx/>
              <a:buChar char="-"/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Beispiel Home Instead: Franchising in der Pflege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TTIP-Entwurf schützt explizit geistige Eigentumsrechte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(z.B. Marke und Know-How eines Franchisers)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077119" y="2409825"/>
            <a:ext cx="96012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CETA (Comprehensive Economic and Trade Agreement)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• 2009: Verhandlungsbeginn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• Februar 2016: Veröffentlichung des Vertragstextes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• Herbst 2016: Beginn der Ratifizierung geplant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• „gemischtes Abkommen“: nationale Mitratifizierung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• Zustimmung von Bundestag und Bundesrat erforderlich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• NRW könnte im Bundesrat gegen Annahme stimmen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TTIP (Transatlantic Trade and Investment Partnership)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Juli 2013: Verhandlungsbeginn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Bisheriges Ziel: Einigung auf Text bis Ende der Obama-Regierung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 (20. Januar 2017) – gilt als unrealistisch!</a:t>
            </a:r>
            <a:endParaRPr lang="de-DE" sz="1800" dirty="0">
              <a:latin typeface="Arial"/>
              <a:cs typeface="Arial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marL="0" marR="0" lvl="0" indent="0" defTabSz="521437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TRANSATLANTISCHE HANDELSABKOMMEN: VERHANDLUNGSSTAND</a:t>
            </a:r>
            <a:br>
              <a:rPr kumimoji="0" lang="de-DE" sz="4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de-DE" sz="4000" b="0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Sharing Economy: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Angriff von Uber und AirBnB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669395" y="541907"/>
            <a:ext cx="2597282" cy="506166"/>
            <a:chOff x="7669395" y="465707"/>
            <a:chExt cx="2597282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20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66939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7119" y="2105025"/>
            <a:ext cx="9601200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AirBnB gegen Zweckentfremdungsverbote (z.B. Köln)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Uber gegen Verbote von UberPop (z.B. Düsseldorf)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CETA/TTIP erlauben solche Eingriffe aber nur, wenn sie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„legitim“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„notwendig“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„verhältnismäßig“,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„nicht-diskriminierend“ und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„keine getarnte Beschränkung des Handels“ sind. 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Im Streitfall kommt es zu einem </a:t>
            </a:r>
            <a:r>
              <a:rPr lang="de-DE" sz="1800" b="1" dirty="0" smtClean="0">
                <a:solidFill>
                  <a:srgbClr val="FF0000"/>
                </a:solidFill>
              </a:rPr>
              <a:t>„Notwendigkeitstest“. 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Schlechte Erfahrungen in der WTO: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In 43 von 44 Streitfällen galten staatliche Eingriffe als „willkürlich“, </a:t>
            </a:r>
            <a:br>
              <a:rPr lang="de-DE" sz="1800" dirty="0" smtClean="0"/>
            </a:br>
            <a:r>
              <a:rPr lang="de-DE" sz="1800" dirty="0" smtClean="0"/>
              <a:t>„diskriminierend“ und nicht „notwendig“.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Vorso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1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Bayers Kampf gegen das Vorsorgeprinzip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21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Bayers Kampf gegen das Vorsorgeprinzip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22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7119" y="2105025"/>
            <a:ext cx="9601200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Bayer-Lobbyisten machen Druck, damit die EU vom Vorsorgeprinzip </a:t>
            </a:r>
            <a:br>
              <a:rPr lang="de-DE" sz="1800" b="1" dirty="0" smtClean="0">
                <a:solidFill>
                  <a:srgbClr val="FF0000"/>
                </a:solidFill>
              </a:rPr>
            </a:br>
            <a:r>
              <a:rPr lang="de-DE" sz="1800" b="1" dirty="0" smtClean="0">
                <a:solidFill>
                  <a:srgbClr val="FF0000"/>
                </a:solidFill>
              </a:rPr>
              <a:t>auf das US-Risikoprinzip umstellt. 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Vorsorgeprinzip: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Zulassung eines Produkts darf auch bei wissenschaftlicher Unsicherheit </a:t>
            </a:r>
            <a:br>
              <a:rPr lang="de-DE" sz="1800" dirty="0" smtClean="0"/>
            </a:br>
            <a:r>
              <a:rPr lang="de-DE" sz="1800" dirty="0" smtClean="0"/>
              <a:t>über die Schädlichkeit verweigert werden.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Risikoprinzip: </a:t>
            </a:r>
            <a:br>
              <a:rPr lang="de-DE" sz="1800" b="1" dirty="0" smtClean="0">
                <a:solidFill>
                  <a:srgbClr val="FF0000"/>
                </a:solidFill>
              </a:rPr>
            </a:br>
            <a:r>
              <a:rPr lang="de-DE" sz="1800" dirty="0" smtClean="0"/>
              <a:t>Zulassung darf nur bei wissenschaftlichem Beweis über Schädlichkeit versagt werden.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CETA sieht Kooperation zur Gentechnik vor.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Das Ziel: „wissenschaftsbasierte Zulassungsverfahren“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Vorsorgeprinzip nicht einmal erwähnt</a:t>
            </a:r>
          </a:p>
          <a:p>
            <a:pPr>
              <a:lnSpc>
                <a:spcPts val="14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Durch Übernahme von US-Gentechmulti Monsanto profitiert Bayer </a:t>
            </a:r>
            <a:br>
              <a:rPr lang="de-DE" sz="1800" b="1" dirty="0" smtClean="0">
                <a:solidFill>
                  <a:srgbClr val="FF0000"/>
                </a:solidFill>
              </a:rPr>
            </a:br>
            <a:r>
              <a:rPr lang="de-DE" sz="1800" b="1" dirty="0" smtClean="0">
                <a:solidFill>
                  <a:srgbClr val="FF0000"/>
                </a:solidFill>
              </a:rPr>
              <a:t>noch stärker von CETA und TTIP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Freihandel oder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Kohleausstieg: E.ON und Datteln IV 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23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77119" y="2409825"/>
            <a:ext cx="960120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Streit um Bau des E.ON-Kohlekraftwerks Datteln IV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März 2016: Erlaubnis für Weiterbau, obwohl noch keine endgültige </a:t>
            </a:r>
            <a:br>
              <a:rPr lang="de-DE" sz="1800" dirty="0" smtClean="0"/>
            </a:br>
            <a:r>
              <a:rPr lang="de-DE" sz="1800" dirty="0" smtClean="0"/>
              <a:t>Genehmigung vorliegt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Klagerisiko, falls endgültige Genehmigung versagt wird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E.ON und die Aktionäre können CETA/TTIP nutzen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E.ON besitzt Niederlassungen in den USA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17% der Aktien in US- oder kanadischer Hand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Verweigerte Genehmigung ggfs. Verstoß gegen Prinzip der </a:t>
            </a:r>
            <a:br>
              <a:rPr lang="de-DE" sz="1800" b="1" dirty="0" smtClean="0">
                <a:solidFill>
                  <a:srgbClr val="FF0000"/>
                </a:solidFill>
              </a:rPr>
            </a:br>
            <a:r>
              <a:rPr lang="de-DE" sz="1800" b="1" dirty="0" smtClean="0">
                <a:solidFill>
                  <a:srgbClr val="FF0000"/>
                </a:solidFill>
              </a:rPr>
              <a:t>„fairen und gerechten Behandlung“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CETA und TTIP schützen sogenannte „legitime Erwartungen“ von Investoren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Anrsn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2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Fracking: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Arnsberg und die Auf-suchungserlaubnisse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24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Fracking: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Arnsberg und die Auf-suchungserlaubnisse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25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77119" y="2409825"/>
            <a:ext cx="960120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Bezirksregierung Arnsberg erteilte mehrere Aufsuchungserlaubnisse </a:t>
            </a:r>
            <a:br>
              <a:rPr lang="de-DE" sz="1800" b="1" dirty="0" smtClean="0">
                <a:solidFill>
                  <a:srgbClr val="FF0000"/>
                </a:solidFill>
              </a:rPr>
            </a:br>
            <a:r>
              <a:rPr lang="de-DE" sz="1800" b="1" dirty="0" smtClean="0">
                <a:solidFill>
                  <a:srgbClr val="FF0000"/>
                </a:solidFill>
              </a:rPr>
              <a:t>für unkonventielles Gas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Darunter: Zwei Töchter des US-Konzerns</a:t>
            </a:r>
            <a:r>
              <a:rPr lang="de-DE" sz="1800" b="1" dirty="0" smtClean="0">
                <a:solidFill>
                  <a:srgbClr val="FF0000"/>
                </a:solidFill>
              </a:rPr>
              <a:t> ExxonMobil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Risiko: hohe Bindungswirkung der Aufsuchungserlaubnis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Bundesbergesetz: Spätere Fördergenehmigung darf nur bei neuen </a:t>
            </a:r>
            <a:br>
              <a:rPr lang="de-DE" sz="1800" dirty="0" smtClean="0"/>
            </a:br>
            <a:r>
              <a:rPr lang="de-DE" sz="1800" dirty="0" smtClean="0"/>
              <a:t>  Erkenntnissen verweigert werden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• Fracking-Risiken (z.B. Grundwasserverschmutzung) waren aber </a:t>
            </a:r>
            <a:br>
              <a:rPr lang="de-DE" sz="1800" dirty="0" smtClean="0"/>
            </a:br>
            <a:r>
              <a:rPr lang="de-DE" sz="1800" dirty="0" smtClean="0"/>
              <a:t>  schon bei Aufsuchungserlaubnis bekannt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Einfallstor für „faire und gerechte Behandlung“ unter TTIP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Risiko bei verweigerter Fördergenehmigung: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Bruch der „legitimen Erwartung“ von ExxonMobil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Wie geht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Es Weiter mit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CETA? 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26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7119" y="2409825"/>
            <a:ext cx="96012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CETA (Comprehensive Economic and Trade Agreement)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18. Oktober 2016: Sondertreffen der Handelsminister in Luxemburg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27./28. Oktober 2016: EU-Kanada-Gipfel Brüssel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2017: Beratungen im Europaparlament, u.U. Beschluss </a:t>
            </a:r>
            <a:br>
              <a:rPr lang="de-DE" sz="1800" dirty="0" smtClean="0"/>
            </a:br>
            <a:r>
              <a:rPr lang="de-DE" sz="1800" dirty="0" smtClean="0"/>
              <a:t>    über Annahme oder Ablehnung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Ab 2017/2018: Die nationalen Ratifizierungen könnten beginnen. 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Wie geht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Es Weiter mit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TTIP? 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2" name="Gruppierung 7"/>
          <p:cNvGrpSpPr/>
          <p:nvPr/>
        </p:nvGrpSpPr>
        <p:grpSpPr>
          <a:xfrm>
            <a:off x="7706519" y="541907"/>
            <a:ext cx="2560158" cy="506166"/>
            <a:chOff x="7706519" y="465707"/>
            <a:chExt cx="2560158" cy="506166"/>
          </a:xfrm>
        </p:grpSpPr>
        <p:sp>
          <p:nvSpPr>
            <p:cNvPr id="9" name="Textfeld 8"/>
            <p:cNvSpPr txBox="1"/>
            <p:nvPr/>
          </p:nvSpPr>
          <p:spPr>
            <a:xfrm>
              <a:off x="9611519" y="559217"/>
              <a:ext cx="655158" cy="412656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27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06519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" name="Bild 10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77119" y="2409825"/>
            <a:ext cx="960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</a:rPr>
              <a:t>TTIP (Transatlantic Trade and Investment Partnership)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Noch keine Einigung auf Text, Verhandlungen dauern an.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20. Januar 2017: Ende der Obama-Regierung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/>
          </a:p>
          <a:p>
            <a:r>
              <a:rPr lang="de-DE" sz="1800" dirty="0" smtClean="0"/>
              <a:t>➤ Anfang 2017: Amtseinführung der neuen US-Regierung. </a:t>
            </a:r>
          </a:p>
          <a:p>
            <a:r>
              <a:rPr lang="de-DE" sz="1800" dirty="0" smtClean="0"/>
              <a:t>    Nach jetzigem Stand gehen Verhandlungen danach weiter.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E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1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Vielen Dank für die Aufmerksamkeit!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7812" y="3134705"/>
            <a:ext cx="960120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/>
              <a:t>Unterstützen Sie die Volksinitiative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/>
              <a:t>„NRW gegen CETA und TTIP“!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47812" y="3752056"/>
            <a:ext cx="9601200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2500" b="1" dirty="0" smtClean="0">
                <a:solidFill>
                  <a:srgbClr val="FF0000"/>
                </a:solidFill>
              </a:rPr>
              <a:t>www.nrw-gegen-ceta.de</a:t>
            </a:r>
            <a:endParaRPr lang="de-DE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Betroffenheit von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Ländern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und Kommunen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7119" y="2409825"/>
            <a:ext cx="96012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CETA (Comprehensive Economic and Trade Agreement)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TTIP ist </a:t>
            </a:r>
            <a:r>
              <a:rPr lang="de-DE" sz="1800" i="1" dirty="0" smtClean="0">
                <a:latin typeface="Arial"/>
                <a:cs typeface="Arial"/>
              </a:rPr>
              <a:t>„auf allen staatlichen Ebenen bindend“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Das heißt: Die Verpflichtungen betreffen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 • die Europäische Union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 • alle Mitgliedstaaten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 • Bundesländer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  • und Kommunen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Gutachten für Staatsministerium Baden-Württemberg: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CETA-Klauseln bewirken </a:t>
            </a:r>
            <a:r>
              <a:rPr lang="de-DE" sz="1800" i="1" dirty="0" smtClean="0">
                <a:latin typeface="Arial"/>
                <a:cs typeface="Arial"/>
              </a:rPr>
              <a:t>„Einschränkung der Gestaltungsfreiheit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i="1" dirty="0" smtClean="0">
                <a:latin typeface="Arial"/>
                <a:cs typeface="Arial"/>
              </a:rPr>
              <a:t>  von Ländern und Gemeinden“.</a:t>
            </a:r>
            <a:endParaRPr lang="de-DE" sz="18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Staatliche Regulierung </a:t>
            </a:r>
          </a:p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Unter Beschuss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7119" y="2105025"/>
            <a:ext cx="9601200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CETA und TTIP sollen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tarifäre Handelshemmnisse (Zölle) und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nicht-tarifäre Handelshemnisse (Regulierung) abbauen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Beispiele für nicht-tarifäre Handelshemmnisse: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Finanzaufsicht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Umwelt- und Sozialstandards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Verbraucherschutz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Sozialer Wohnungsbau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Regionale Wirtschaftsförderung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Subventionen für Bildung, Gesundheit, Kultur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Tariftreue bei der öffentlichen Auftragsvergabe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i="1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TTIP und CETA sind de facto Deregulierungsabkommen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hieds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"/>
            <a:ext cx="10688638" cy="7556391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Schiedstribunale: Abmahnindustrie gegen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die Demokratie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6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Schiedstribunale: Abmahnindustrie gegen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die Demokratie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7119" y="2409825"/>
            <a:ext cx="96012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Sonderklagerecht: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nur ausländische Investoren dürfen Staaten auf Entschädigung verklagen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Keine Gleichheit vor dem Gesetz: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Regierungen, lokale Unternehmen, BürgerInnen haben keinen Zugang zu den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Beispiel Moorburg: Vattenfall gegen Deutschland</a:t>
            </a:r>
          </a:p>
          <a:p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Hamburg erlässt Umweltauflagen für Kohlekraftwerk </a:t>
            </a:r>
          </a:p>
          <a:p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Vattenfall verlangt 1,4 Milliarden Euro Entschädigung</a:t>
            </a:r>
          </a:p>
          <a:p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Vergleich: Hamburg verzichtet auf die Auflagen</a:t>
            </a:r>
          </a:p>
          <a:p>
            <a:endParaRPr lang="de-DE" sz="1800" dirty="0" smtClean="0"/>
          </a:p>
          <a:p>
            <a:r>
              <a:rPr lang="de-DE" sz="1800" dirty="0" smtClean="0">
                <a:solidFill>
                  <a:srgbClr val="000000"/>
                </a:solidFill>
              </a:rPr>
              <a:t>Einfrieren staatlicher Regulierung („Chilling Effect“)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7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Investitionsgerichts-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system: alter Wein </a:t>
            </a:r>
            <a:b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in neuen Schläuchen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7119" y="2409825"/>
            <a:ext cx="96012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Neuerungen: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Schiedsrichter nicht mehr frei wählbar, sondern aus einem Kreis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  von 15 öffentlich bestellten Schiedsrichtern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Einrichtung eines Berufungstribunals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Kritik an der Reform: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Sonderklagerecht für Investoren bleibt erhalten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Investorenpflichten fehlen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Ablehnung der Reform durch Deutschen Richterbund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i="1" dirty="0" smtClean="0"/>
              <a:t>„Die Schaffung von Sondergerichten für einzelne Gruppen von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i="1" dirty="0" smtClean="0"/>
              <a:t>Rechtssuchenden ist der falsche Weg.“</a:t>
            </a:r>
            <a:endParaRPr lang="de-DE" sz="18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8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Die potenziellen Kläger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7119" y="2105025"/>
            <a:ext cx="960120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Kein westeuropäisches Land hat bisher ein bilaterales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Investitionsschutzabkommen mit den USA oder Kanada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Neue Klagerechte für US-Investoren bei TTIP-Abschluss</a:t>
            </a:r>
            <a:endParaRPr lang="de-DE" sz="1800" dirty="0" smtClean="0"/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Zahl US-amerikanischer Niederlassungen: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In der Europäischen Union: 47.000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In Deutschland: 6.800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>
                <a:latin typeface="Arial"/>
                <a:cs typeface="Arial"/>
              </a:rPr>
              <a:t>• </a:t>
            </a:r>
            <a:r>
              <a:rPr lang="de-DE" sz="1800" dirty="0" smtClean="0"/>
              <a:t>In NRW: 1700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solidFill>
                <a:srgbClr val="000000"/>
              </a:solidFill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CETA ist TTIP durch die Hintertür!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Dreiviertel der US-Firmen mit Niederlassungen in BRD haben auch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Niederlassungen in Kanada.</a:t>
            </a:r>
            <a:endParaRPr lang="de-DE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545175"/>
            <a:ext cx="10688634" cy="1017675"/>
          </a:xfrm>
          <a:prstGeom prst="rect">
            <a:avLst/>
          </a:prstGeom>
        </p:spPr>
      </p:pic>
      <p:grpSp>
        <p:nvGrpSpPr>
          <p:cNvPr id="2" name="Gruppierung 7"/>
          <p:cNvGrpSpPr/>
          <p:nvPr/>
        </p:nvGrpSpPr>
        <p:grpSpPr>
          <a:xfrm>
            <a:off x="7846025" y="541907"/>
            <a:ext cx="2420652" cy="801118"/>
            <a:chOff x="7846025" y="465707"/>
            <a:chExt cx="2420652" cy="801118"/>
          </a:xfrm>
        </p:grpSpPr>
        <p:sp>
          <p:nvSpPr>
            <p:cNvPr id="4" name="Textfeld 3"/>
            <p:cNvSpPr txBox="1"/>
            <p:nvPr/>
          </p:nvSpPr>
          <p:spPr>
            <a:xfrm>
              <a:off x="9916319" y="559217"/>
              <a:ext cx="350358" cy="70760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3600" b="1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9</a:t>
              </a:r>
              <a:endParaRPr lang="de-DE" sz="3600" b="1" baseline="30000" dirty="0">
                <a:latin typeface="Arial"/>
                <a:cs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46025" y="465707"/>
              <a:ext cx="2179158" cy="380168"/>
            </a:xfrm>
            <a:prstGeom prst="rect">
              <a:avLst/>
            </a:prstGeom>
            <a:noFill/>
          </p:spPr>
          <p:txBody>
            <a:bodyPr wrap="square" lIns="104287" tIns="52144" rIns="104287" bIns="52144" rtlCol="0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de-DE" sz="1400" b="1" spc="1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SEITE</a:t>
              </a:r>
              <a:endParaRPr lang="de-DE" sz="1400" b="1" spc="100" baseline="30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1047812" y="504825"/>
            <a:ext cx="9085342" cy="1905000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lvl="0">
              <a:lnSpc>
                <a:spcPts val="3600"/>
              </a:lnSpc>
              <a:spcBef>
                <a:spcPct val="0"/>
              </a:spcBef>
            </a:pPr>
            <a:r>
              <a:rPr lang="de-DE" sz="4000" i="1" cap="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Überschritten: Die roten Linien des Bundesrats</a:t>
            </a:r>
            <a:endParaRPr kumimoji="0" lang="de-DE" sz="4000" b="0" i="1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7119" y="2105025"/>
            <a:ext cx="960120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Die NRW-Landesregierung brachte 2013 zwei Anträge in den </a:t>
            </a:r>
            <a:b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Bundesrat ein, die auch angenommen wurden. </a:t>
            </a:r>
            <a:b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Darin stellt sie Anforderungen an Handelsverträge.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Antrag 1: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Die Einhaltung von Sozial-, Umwelt-, Menschenrechts- und Verbraucherschutz-</a:t>
            </a:r>
            <a:br>
              <a:rPr lang="de-DE" sz="1800" dirty="0" smtClean="0"/>
            </a:br>
            <a:r>
              <a:rPr lang="de-DE" sz="1800" dirty="0" smtClean="0"/>
              <a:t>standards soll durch Streitbeilegungsverfahren durchsetzbar sein.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➤ Der CETA-Text erfüllt dies Anforderung nicht!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endParaRPr lang="de-DE" sz="1800" dirty="0" smtClean="0">
              <a:latin typeface="Arial"/>
              <a:cs typeface="Arial"/>
            </a:endParaRP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b="1" dirty="0" smtClean="0">
                <a:solidFill>
                  <a:srgbClr val="FF0000"/>
                </a:solidFill>
                <a:latin typeface="Arial"/>
                <a:cs typeface="Arial"/>
              </a:rPr>
              <a:t>Antrag 2: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Das TTIP-Verhandlungsmandat soll eine „klare Kultur- und 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Medienausnahme“ enthalten.</a:t>
            </a:r>
          </a:p>
          <a:p>
            <a:pPr>
              <a:lnSpc>
                <a:spcPts val="2360"/>
              </a:lnSpc>
              <a:tabLst>
                <a:tab pos="180975" algn="l"/>
              </a:tabLst>
            </a:pPr>
            <a:r>
              <a:rPr lang="de-DE" sz="1800" dirty="0" smtClean="0"/>
              <a:t>➤ </a:t>
            </a:r>
            <a:r>
              <a:rPr lang="de-DE" sz="1800" dirty="0" smtClean="0">
                <a:latin typeface="Arial"/>
                <a:cs typeface="Arial"/>
              </a:rPr>
              <a:t>Das TTIP-Mandat erfüllt diese Anforderung nicht!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1764</Words>
  <Application>Microsoft Macintosh PowerPoint</Application>
  <PresentationFormat>Benutzerdefiniert</PresentationFormat>
  <Paragraphs>323</Paragraphs>
  <Slides>28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</dc:creator>
  <cp:lastModifiedBy>d</cp:lastModifiedBy>
  <cp:revision>23</cp:revision>
  <cp:lastPrinted>2016-10-24T13:55:56Z</cp:lastPrinted>
  <dcterms:created xsi:type="dcterms:W3CDTF">2016-10-24T13:54:28Z</dcterms:created>
  <dcterms:modified xsi:type="dcterms:W3CDTF">2016-10-24T13:57:19Z</dcterms:modified>
</cp:coreProperties>
</file>